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77" r:id="rId1"/>
  </p:sldMasterIdLst>
  <p:sldIdLst>
    <p:sldId id="256" r:id="rId2"/>
    <p:sldId id="257" r:id="rId3"/>
    <p:sldId id="260" r:id="rId4"/>
    <p:sldId id="261" r:id="rId5"/>
    <p:sldId id="262" r:id="rId6"/>
    <p:sldId id="263" r:id="rId7"/>
    <p:sldId id="264" r:id="rId8"/>
    <p:sldId id="265"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26" autoAdjust="0"/>
    <p:restoredTop sz="94660"/>
  </p:normalViewPr>
  <p:slideViewPr>
    <p:cSldViewPr snapToGrid="0">
      <p:cViewPr varScale="1">
        <p:scale>
          <a:sx n="78" d="100"/>
          <a:sy n="78" d="100"/>
        </p:scale>
        <p:origin x="84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689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9631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3586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7772415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80063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048317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057500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35781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03324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43550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766880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91179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3553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6364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41641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45782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5194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61BEF0D-F0BB-DE4B-95CE-6DB70DBA9567}" type="datetimeFigureOut">
              <a:rPr lang="en-US" smtClean="0"/>
              <a:pPr/>
              <a:t>7/12/2024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78303255"/>
      </p:ext>
    </p:extLst>
  </p:cSld>
  <p:clrMap bg1="dk1" tx1="lt1" bg2="dk2" tx2="lt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6.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6.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6.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6.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FD223-E8A5-AD61-174D-0B0683B2A857}"/>
              </a:ext>
            </a:extLst>
          </p:cNvPr>
          <p:cNvSpPr>
            <a:spLocks noGrp="1"/>
          </p:cNvSpPr>
          <p:nvPr>
            <p:ph type="ctrTitle"/>
          </p:nvPr>
        </p:nvSpPr>
        <p:spPr>
          <a:xfrm>
            <a:off x="471948" y="206478"/>
            <a:ext cx="11415252" cy="1081548"/>
          </a:xfrm>
        </p:spPr>
        <p:txBody>
          <a:bodyPr/>
          <a:lstStyle/>
          <a:p>
            <a:pPr algn="ctr"/>
            <a:r>
              <a:rPr lang="en-US" sz="5400" dirty="0">
                <a:latin typeface="Algerian" panose="04020705040A02060702" pitchFamily="82" charset="0"/>
                <a:cs typeface="Times New Roman" panose="02020603050405020304" pitchFamily="18" charset="0"/>
              </a:rPr>
              <a:t>INTRODUCTION</a:t>
            </a:r>
            <a:endParaRPr lang="en-IN" sz="5400" dirty="0">
              <a:latin typeface="Algerian" panose="04020705040A02060702" pitchFamily="82" charset="0"/>
              <a:cs typeface="Times New Roman" panose="02020603050405020304" pitchFamily="18" charset="0"/>
            </a:endParaRPr>
          </a:p>
        </p:txBody>
      </p:sp>
      <p:sp>
        <p:nvSpPr>
          <p:cNvPr id="3" name="Subtitle 2">
            <a:extLst>
              <a:ext uri="{FF2B5EF4-FFF2-40B4-BE49-F238E27FC236}">
                <a16:creationId xmlns:a16="http://schemas.microsoft.com/office/drawing/2014/main" id="{F54820C6-A510-AA5F-14BF-2716FDA40B30}"/>
              </a:ext>
            </a:extLst>
          </p:cNvPr>
          <p:cNvSpPr>
            <a:spLocks noGrp="1"/>
          </p:cNvSpPr>
          <p:nvPr>
            <p:ph type="subTitle" idx="1"/>
          </p:nvPr>
        </p:nvSpPr>
        <p:spPr>
          <a:xfrm>
            <a:off x="1130710" y="1936955"/>
            <a:ext cx="9733935" cy="4552336"/>
          </a:xfrm>
        </p:spPr>
        <p:txBody>
          <a:bodyPr/>
          <a:lstStyle/>
          <a:p>
            <a:pPr algn="just"/>
            <a:r>
              <a:rPr lang="en-US" sz="2000" cap="none" dirty="0">
                <a:solidFill>
                  <a:schemeClr val="tx1"/>
                </a:solidFill>
                <a:latin typeface="Times New Roman" panose="02020603050405020304" pitchFamily="18" charset="0"/>
                <a:cs typeface="Times New Roman" panose="02020603050405020304" pitchFamily="18" charset="0"/>
              </a:rPr>
              <a:t>Hello and welcome. In this presentation, I will take you through our company's sales performance for the years 2010 and 2011.</a:t>
            </a:r>
          </a:p>
          <a:p>
            <a:pPr algn="just"/>
            <a:endParaRPr lang="en-US" sz="2000" cap="none" dirty="0">
              <a:solidFill>
                <a:schemeClr val="tx1"/>
              </a:solidFill>
              <a:latin typeface="Times New Roman" panose="02020603050405020304" pitchFamily="18" charset="0"/>
              <a:cs typeface="Times New Roman" panose="02020603050405020304" pitchFamily="18" charset="0"/>
            </a:endParaRPr>
          </a:p>
          <a:p>
            <a:pPr algn="just"/>
            <a:r>
              <a:rPr lang="en-US" sz="2000" cap="none" dirty="0">
                <a:solidFill>
                  <a:schemeClr val="tx1"/>
                </a:solidFill>
                <a:latin typeface="Times New Roman" panose="02020603050405020304" pitchFamily="18" charset="0"/>
                <a:cs typeface="Times New Roman" panose="02020603050405020304" pitchFamily="18" charset="0"/>
              </a:rPr>
              <a:t>I appreciate TATA Group for the opportunity you gave me to dive into this data to gain insightful information about the store's performance.</a:t>
            </a:r>
          </a:p>
          <a:p>
            <a:pPr algn="just"/>
            <a:endParaRPr lang="en-US" sz="2000" cap="none" dirty="0">
              <a:solidFill>
                <a:schemeClr val="tx1"/>
              </a:solidFill>
              <a:latin typeface="Times New Roman" panose="02020603050405020304" pitchFamily="18" charset="0"/>
              <a:cs typeface="Times New Roman" panose="02020603050405020304" pitchFamily="18" charset="0"/>
            </a:endParaRPr>
          </a:p>
          <a:p>
            <a:pPr algn="just"/>
            <a:r>
              <a:rPr lang="en-US" sz="2000" cap="none" dirty="0">
                <a:solidFill>
                  <a:schemeClr val="tx1"/>
                </a:solidFill>
                <a:latin typeface="Times New Roman" panose="02020603050405020304" pitchFamily="18" charset="0"/>
                <a:cs typeface="Times New Roman" panose="02020603050405020304" pitchFamily="18" charset="0"/>
              </a:rPr>
              <a:t>Thanks </a:t>
            </a:r>
            <a:r>
              <a:rPr lang="en-US" cap="none" dirty="0">
                <a:solidFill>
                  <a:schemeClr val="tx1"/>
                </a:solidFill>
                <a:latin typeface="Times New Roman" panose="02020603050405020304" pitchFamily="18" charset="0"/>
                <a:cs typeface="Times New Roman" panose="02020603050405020304" pitchFamily="18" charset="0"/>
              </a:rPr>
              <a:t>to CEO and CMO</a:t>
            </a:r>
            <a:r>
              <a:rPr lang="en-US" sz="2000" cap="none" dirty="0">
                <a:solidFill>
                  <a:schemeClr val="tx1"/>
                </a:solidFill>
                <a:latin typeface="Times New Roman" panose="02020603050405020304" pitchFamily="18" charset="0"/>
                <a:cs typeface="Times New Roman" panose="02020603050405020304" pitchFamily="18" charset="0"/>
              </a:rPr>
              <a:t> for the questions you asked to me and provided a general direction for the kind of insights you are looking to get from this analysis.</a:t>
            </a:r>
            <a:endParaRPr lang="en-IN" sz="2000" cap="none" dirty="0">
              <a:solidFill>
                <a:schemeClr val="tx1"/>
              </a:solidFill>
              <a:latin typeface="Times New Roman" panose="02020603050405020304" pitchFamily="18" charset="0"/>
              <a:cs typeface="Times New Roman" panose="02020603050405020304" pitchFamily="18" charset="0"/>
            </a:endParaRPr>
          </a:p>
        </p:txBody>
      </p:sp>
      <p:pic>
        <p:nvPicPr>
          <p:cNvPr id="10" name="Audio 9">
            <a:hlinkClick r:id="" action="ppaction://media"/>
            <a:extLst>
              <a:ext uri="{FF2B5EF4-FFF2-40B4-BE49-F238E27FC236}">
                <a16:creationId xmlns:a16="http://schemas.microsoft.com/office/drawing/2014/main" id="{C7881CC7-932F-8DFC-9B6E-17099C05090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11474245" y="6454262"/>
            <a:ext cx="717754" cy="403737"/>
          </a:xfrm>
          <a:prstGeom prst="rect">
            <a:avLst/>
          </a:prstGeom>
        </p:spPr>
      </p:pic>
    </p:spTree>
    <p:extLst>
      <p:ext uri="{BB962C8B-B14F-4D97-AF65-F5344CB8AC3E}">
        <p14:creationId xmlns:p14="http://schemas.microsoft.com/office/powerpoint/2010/main" val="33873020"/>
      </p:ext>
    </p:extLst>
  </p:cSld>
  <p:clrMapOvr>
    <a:masterClrMapping/>
  </p:clrMapOvr>
  <mc:AlternateContent xmlns:mc="http://schemas.openxmlformats.org/markup-compatibility/2006" xmlns:p14="http://schemas.microsoft.com/office/powerpoint/2010/main">
    <mc:Choice Requires="p14">
      <p:transition spd="slow" p14:dur="2000" advTm="41778"/>
    </mc:Choice>
    <mc:Fallback xmlns="">
      <p:transition spd="slow" advTm="41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C4915-B8A7-4892-AAB0-E7FB24E3F2FD}"/>
              </a:ext>
            </a:extLst>
          </p:cNvPr>
          <p:cNvSpPr>
            <a:spLocks noGrp="1"/>
          </p:cNvSpPr>
          <p:nvPr>
            <p:ph type="title"/>
          </p:nvPr>
        </p:nvSpPr>
        <p:spPr>
          <a:xfrm>
            <a:off x="842756" y="914834"/>
            <a:ext cx="9404723" cy="1400530"/>
          </a:xfrm>
        </p:spPr>
        <p:txBody>
          <a:bodyPr/>
          <a:lstStyle/>
          <a:p>
            <a:pPr algn="ctr"/>
            <a:r>
              <a:rPr lang="en-US" dirty="0">
                <a:latin typeface="Algerian" panose="04020705040A02060702" pitchFamily="82" charset="0"/>
              </a:rPr>
              <a:t>THOUGHT PROCESS</a:t>
            </a: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id="{E2A47B9A-1A74-BB52-00C5-337570047537}"/>
              </a:ext>
            </a:extLst>
          </p:cNvPr>
          <p:cNvSpPr>
            <a:spLocks noGrp="1"/>
          </p:cNvSpPr>
          <p:nvPr>
            <p:ph idx="1"/>
          </p:nvPr>
        </p:nvSpPr>
        <p:spPr>
          <a:xfrm>
            <a:off x="1486770" y="2408903"/>
            <a:ext cx="8946541" cy="3790334"/>
          </a:xfrm>
        </p:spPr>
        <p:txBody>
          <a:bodyPr/>
          <a:lstStyle/>
          <a:p>
            <a:pPr marL="0" indent="0" algn="just">
              <a:buNone/>
            </a:pPr>
            <a:r>
              <a:rPr lang="en-US" dirty="0">
                <a:latin typeface="Times New Roman" panose="02020603050405020304" pitchFamily="18" charset="0"/>
                <a:cs typeface="Times New Roman" panose="02020603050405020304" pitchFamily="18" charset="0"/>
              </a:rPr>
              <a:t>I assure you that I took all the necessary steps to ensure that this analysis is accurate and correct.</a:t>
            </a:r>
          </a:p>
          <a:p>
            <a:pPr marL="0" indent="0" algn="just">
              <a:buNone/>
            </a:pPr>
            <a:endParaRPr lang="en-US"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I cleaned up the data you provided by removing all the negative values in the unit price and quantity columns and also filtered the data as required for all the visualizations.</a:t>
            </a:r>
            <a:endParaRPr lang="en-IN" dirty="0">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0DE50EDF-096B-A513-F3F1-34C079E8A31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11287432" y="6349180"/>
            <a:ext cx="904568" cy="508820"/>
          </a:xfrm>
          <a:prstGeom prst="rect">
            <a:avLst/>
          </a:prstGeom>
        </p:spPr>
      </p:pic>
    </p:spTree>
    <p:extLst>
      <p:ext uri="{BB962C8B-B14F-4D97-AF65-F5344CB8AC3E}">
        <p14:creationId xmlns:p14="http://schemas.microsoft.com/office/powerpoint/2010/main" val="2487191386"/>
      </p:ext>
    </p:extLst>
  </p:cSld>
  <p:clrMapOvr>
    <a:masterClrMapping/>
  </p:clrMapOvr>
  <mc:AlternateContent xmlns:mc="http://schemas.openxmlformats.org/markup-compatibility/2006" xmlns:p14="http://schemas.microsoft.com/office/powerpoint/2010/main">
    <mc:Choice Requires="p14">
      <p:transition spd="slow" p14:dur="2000" advTm="29819"/>
    </mc:Choice>
    <mc:Fallback xmlns="">
      <p:transition spd="slow" advTm="29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F3C9E2-723D-637D-189A-FE64FA337791}"/>
              </a:ext>
            </a:extLst>
          </p:cNvPr>
          <p:cNvSpPr>
            <a:spLocks noGrp="1"/>
          </p:cNvSpPr>
          <p:nvPr>
            <p:ph sz="half" idx="1"/>
          </p:nvPr>
        </p:nvSpPr>
        <p:spPr>
          <a:xfrm>
            <a:off x="1211467" y="4925961"/>
            <a:ext cx="9908817" cy="1622443"/>
          </a:xfrm>
        </p:spPr>
        <p:txBody>
          <a:bodyPr/>
          <a:lstStyle/>
          <a:p>
            <a:pPr algn="just">
              <a:buClr>
                <a:schemeClr val="tx1"/>
              </a:buCl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The first 8 months had stable monthly revenues with an average of $685,000.</a:t>
            </a:r>
          </a:p>
          <a:p>
            <a:pPr algn="just">
              <a:buClr>
                <a:schemeClr val="tx1"/>
              </a:buCl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We had a significant increase in revenue from September with the revenue peaking at $1.51 Million in November and an average of 21.18% increase in revenue from August to November.</a:t>
            </a:r>
          </a:p>
          <a:p>
            <a:pPr algn="just">
              <a:buClr>
                <a:schemeClr val="tx1"/>
              </a:buCl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The revenue trend from August to December demonstrates how seasonality affects retail store sales.</a:t>
            </a:r>
            <a:endParaRPr lang="en-IN"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26853977-E79A-8D6F-8F38-BE5011069249}"/>
              </a:ext>
            </a:extLst>
          </p:cNvPr>
          <p:cNvPicPr>
            <a:picLocks noGrp="1" noChangeAspect="1"/>
          </p:cNvPicPr>
          <p:nvPr>
            <p:ph sz="half" idx="2"/>
          </p:nvPr>
        </p:nvPicPr>
        <p:blipFill>
          <a:blip r:embed="rId4"/>
          <a:stretch>
            <a:fillRect/>
          </a:stretch>
        </p:blipFill>
        <p:spPr>
          <a:xfrm>
            <a:off x="1995343" y="309596"/>
            <a:ext cx="7650708" cy="4239353"/>
          </a:xfrm>
        </p:spPr>
      </p:pic>
      <p:pic>
        <p:nvPicPr>
          <p:cNvPr id="4" name="Audio 3">
            <a:hlinkClick r:id="" action="ppaction://media"/>
            <a:extLst>
              <a:ext uri="{FF2B5EF4-FFF2-40B4-BE49-F238E27FC236}">
                <a16:creationId xmlns:a16="http://schemas.microsoft.com/office/drawing/2014/main" id="{4597374D-EAB9-CD13-4BCF-AA9B92D2BA7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11117006" y="6253316"/>
            <a:ext cx="1074994" cy="604684"/>
          </a:xfrm>
          <a:prstGeom prst="rect">
            <a:avLst/>
          </a:prstGeom>
        </p:spPr>
      </p:pic>
    </p:spTree>
    <p:extLst>
      <p:ext uri="{BB962C8B-B14F-4D97-AF65-F5344CB8AC3E}">
        <p14:creationId xmlns:p14="http://schemas.microsoft.com/office/powerpoint/2010/main" val="211279528"/>
      </p:ext>
    </p:extLst>
  </p:cSld>
  <p:clrMapOvr>
    <a:masterClrMapping/>
  </p:clrMapOvr>
  <mc:AlternateContent xmlns:mc="http://schemas.openxmlformats.org/markup-compatibility/2006" xmlns:p14="http://schemas.microsoft.com/office/powerpoint/2010/main">
    <mc:Choice Requires="p14">
      <p:transition spd="slow" p14:dur="2000" advTm="45213"/>
    </mc:Choice>
    <mc:Fallback xmlns="">
      <p:transition spd="slow" advTm="45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F3C9E2-723D-637D-189A-FE64FA337791}"/>
              </a:ext>
            </a:extLst>
          </p:cNvPr>
          <p:cNvSpPr>
            <a:spLocks noGrp="1"/>
          </p:cNvSpPr>
          <p:nvPr>
            <p:ph sz="half" idx="1"/>
          </p:nvPr>
        </p:nvSpPr>
        <p:spPr>
          <a:xfrm>
            <a:off x="1211467" y="4925961"/>
            <a:ext cx="9908817" cy="1622443"/>
          </a:xfrm>
        </p:spPr>
        <p:txBody>
          <a:bodyPr>
            <a:normAutofit fontScale="92500" lnSpcReduction="20000"/>
          </a:bodyPr>
          <a:lstStyle/>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This chart represents the top 10 countries in revenue and the quantities bought in these countries except The United Kingdom. </a:t>
            </a:r>
          </a:p>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There is no major difference between the revenue and the quantity of goods sold in these countries, showing a high purchasing power in these countries. </a:t>
            </a:r>
          </a:p>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These countries represent regions with the highest potential to generate more revenue that management needs to focus more on in terms of marketing strategies.</a:t>
            </a:r>
            <a:endParaRPr lang="en-IN"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B32EA25C-15B2-9FDB-51CA-B43B5DDB7DBA}"/>
              </a:ext>
            </a:extLst>
          </p:cNvPr>
          <p:cNvPicPr>
            <a:picLocks noGrp="1" noChangeAspect="1"/>
          </p:cNvPicPr>
          <p:nvPr>
            <p:ph sz="half" idx="2"/>
          </p:nvPr>
        </p:nvPicPr>
        <p:blipFill>
          <a:blip r:embed="rId4"/>
          <a:stretch>
            <a:fillRect/>
          </a:stretch>
        </p:blipFill>
        <p:spPr>
          <a:xfrm>
            <a:off x="1897627" y="309596"/>
            <a:ext cx="7690720" cy="4306532"/>
          </a:xfrm>
        </p:spPr>
      </p:pic>
      <p:pic>
        <p:nvPicPr>
          <p:cNvPr id="6" name="Audio 5">
            <a:hlinkClick r:id="" action="ppaction://media"/>
            <a:extLst>
              <a:ext uri="{FF2B5EF4-FFF2-40B4-BE49-F238E27FC236}">
                <a16:creationId xmlns:a16="http://schemas.microsoft.com/office/drawing/2014/main" id="{47B739CA-3819-CB48-B072-DD0FD7FBD5A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11029608" y="6204154"/>
            <a:ext cx="1162391" cy="653845"/>
          </a:xfrm>
          <a:prstGeom prst="rect">
            <a:avLst/>
          </a:prstGeom>
        </p:spPr>
      </p:pic>
    </p:spTree>
    <p:extLst>
      <p:ext uri="{BB962C8B-B14F-4D97-AF65-F5344CB8AC3E}">
        <p14:creationId xmlns:p14="http://schemas.microsoft.com/office/powerpoint/2010/main" val="1113315303"/>
      </p:ext>
    </p:extLst>
  </p:cSld>
  <p:clrMapOvr>
    <a:masterClrMapping/>
  </p:clrMapOvr>
  <mc:AlternateContent xmlns:mc="http://schemas.openxmlformats.org/markup-compatibility/2006" xmlns:p14="http://schemas.microsoft.com/office/powerpoint/2010/main">
    <mc:Choice Requires="p14">
      <p:transition spd="slow" p14:dur="2000" advTm="39961"/>
    </mc:Choice>
    <mc:Fallback xmlns="">
      <p:transition spd="slow" advTm="399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F3C9E2-723D-637D-189A-FE64FA337791}"/>
              </a:ext>
            </a:extLst>
          </p:cNvPr>
          <p:cNvSpPr>
            <a:spLocks noGrp="1"/>
          </p:cNvSpPr>
          <p:nvPr>
            <p:ph sz="half" idx="1"/>
          </p:nvPr>
        </p:nvSpPr>
        <p:spPr>
          <a:xfrm>
            <a:off x="1211467" y="4925961"/>
            <a:ext cx="9908817" cy="1622443"/>
          </a:xfrm>
        </p:spPr>
        <p:txBody>
          <a:bodyPr>
            <a:normAutofit lnSpcReduction="10000"/>
          </a:bodyPr>
          <a:lstStyle/>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chart shows that there is no major difference between the top 10 customers in terms of revenue generated.</a:t>
            </a:r>
          </a:p>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average difference in revenue between the top 10 customers is 15.8%.</a:t>
            </a:r>
          </a:p>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company can aim to strengthen the relationship with these customers to increase customer loyalty and retention, and ultimately drive more sales and revenue for the company.</a:t>
            </a:r>
            <a:endParaRPr lang="en-IN" dirty="0">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8455F07A-2E6D-B51F-7EBE-D46590C5E1AF}"/>
              </a:ext>
            </a:extLst>
          </p:cNvPr>
          <p:cNvPicPr>
            <a:picLocks noGrp="1" noChangeAspect="1"/>
          </p:cNvPicPr>
          <p:nvPr>
            <p:ph sz="half" idx="2"/>
          </p:nvPr>
        </p:nvPicPr>
        <p:blipFill>
          <a:blip r:embed="rId4"/>
          <a:stretch>
            <a:fillRect/>
          </a:stretch>
        </p:blipFill>
        <p:spPr>
          <a:xfrm>
            <a:off x="1927122" y="309596"/>
            <a:ext cx="7867701" cy="4339155"/>
          </a:xfrm>
        </p:spPr>
      </p:pic>
      <p:pic>
        <p:nvPicPr>
          <p:cNvPr id="4" name="Audio 3">
            <a:hlinkClick r:id="" action="ppaction://media"/>
            <a:extLst>
              <a:ext uri="{FF2B5EF4-FFF2-40B4-BE49-F238E27FC236}">
                <a16:creationId xmlns:a16="http://schemas.microsoft.com/office/drawing/2014/main" id="{8C55F5CE-F09E-F593-65EF-C4ED3CFD5B2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11204404" y="6302476"/>
            <a:ext cx="987596" cy="555523"/>
          </a:xfrm>
          <a:prstGeom prst="rect">
            <a:avLst/>
          </a:prstGeom>
        </p:spPr>
      </p:pic>
    </p:spTree>
    <p:extLst>
      <p:ext uri="{BB962C8B-B14F-4D97-AF65-F5344CB8AC3E}">
        <p14:creationId xmlns:p14="http://schemas.microsoft.com/office/powerpoint/2010/main" val="1843431930"/>
      </p:ext>
    </p:extLst>
  </p:cSld>
  <p:clrMapOvr>
    <a:masterClrMapping/>
  </p:clrMapOvr>
  <mc:AlternateContent xmlns:mc="http://schemas.openxmlformats.org/markup-compatibility/2006" xmlns:p14="http://schemas.microsoft.com/office/powerpoint/2010/main">
    <mc:Choice Requires="p14">
      <p:transition spd="slow" p14:dur="2000" advTm="39085"/>
    </mc:Choice>
    <mc:Fallback xmlns="">
      <p:transition spd="slow" advTm="390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F3C9E2-723D-637D-189A-FE64FA337791}"/>
              </a:ext>
            </a:extLst>
          </p:cNvPr>
          <p:cNvSpPr>
            <a:spLocks noGrp="1"/>
          </p:cNvSpPr>
          <p:nvPr>
            <p:ph sz="half" idx="1"/>
          </p:nvPr>
        </p:nvSpPr>
        <p:spPr>
          <a:xfrm>
            <a:off x="1211467" y="4758813"/>
            <a:ext cx="9908817" cy="1789591"/>
          </a:xfrm>
        </p:spPr>
        <p:txBody>
          <a:bodyPr>
            <a:normAutofit fontScale="85000" lnSpcReduction="10000"/>
          </a:bodyPr>
          <a:lstStyle/>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map chart concludes by comparing the places that have produced the greatest revenue to those that have not.</a:t>
            </a:r>
          </a:p>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map also reveals that the majority of sales occur only in the European zone, with only a small number in the American region.</a:t>
            </a:r>
          </a:p>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Along with Russia, there is no market for the items in Africa or Asia.</a:t>
            </a:r>
          </a:p>
          <a:p>
            <a:pPr algn="just">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company can concentrate on the European market more and dive deeper into countries in the region to come up with strategies that will maximize sales from each country in the region alongside Australia and Japan.</a:t>
            </a:r>
            <a:endParaRPr lang="en-IN"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3009D904-2A01-80B7-ED47-CEF0A489BEB1}"/>
              </a:ext>
            </a:extLst>
          </p:cNvPr>
          <p:cNvPicPr>
            <a:picLocks noGrp="1" noChangeAspect="1"/>
          </p:cNvPicPr>
          <p:nvPr>
            <p:ph sz="half" idx="2"/>
          </p:nvPr>
        </p:nvPicPr>
        <p:blipFill>
          <a:blip r:embed="rId4"/>
          <a:stretch>
            <a:fillRect/>
          </a:stretch>
        </p:blipFill>
        <p:spPr>
          <a:xfrm>
            <a:off x="2187091" y="309596"/>
            <a:ext cx="7411087" cy="4220020"/>
          </a:xfrm>
        </p:spPr>
      </p:pic>
      <p:pic>
        <p:nvPicPr>
          <p:cNvPr id="10" name="Audio 9">
            <a:hlinkClick r:id="" action="ppaction://media"/>
            <a:extLst>
              <a:ext uri="{FF2B5EF4-FFF2-40B4-BE49-F238E27FC236}">
                <a16:creationId xmlns:a16="http://schemas.microsoft.com/office/drawing/2014/main" id="{EAE58489-0102-01CE-2777-4C3CD82BB79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11221884" y="6312310"/>
            <a:ext cx="970116" cy="545690"/>
          </a:xfrm>
          <a:prstGeom prst="rect">
            <a:avLst/>
          </a:prstGeom>
        </p:spPr>
      </p:pic>
    </p:spTree>
    <p:extLst>
      <p:ext uri="{BB962C8B-B14F-4D97-AF65-F5344CB8AC3E}">
        <p14:creationId xmlns:p14="http://schemas.microsoft.com/office/powerpoint/2010/main" val="3603531063"/>
      </p:ext>
    </p:extLst>
  </p:cSld>
  <p:clrMapOvr>
    <a:masterClrMapping/>
  </p:clrMapOvr>
  <mc:AlternateContent xmlns:mc="http://schemas.openxmlformats.org/markup-compatibility/2006" xmlns:p14="http://schemas.microsoft.com/office/powerpoint/2010/main">
    <mc:Choice Requires="p14">
      <p:transition spd="slow" p14:dur="2000" advTm="47013"/>
    </mc:Choice>
    <mc:Fallback xmlns="">
      <p:transition spd="slow" advTm="47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44452-B141-D4C9-49D8-2D2A2BC22BB5}"/>
              </a:ext>
            </a:extLst>
          </p:cNvPr>
          <p:cNvSpPr>
            <a:spLocks noGrp="1"/>
          </p:cNvSpPr>
          <p:nvPr>
            <p:ph type="title"/>
          </p:nvPr>
        </p:nvSpPr>
        <p:spPr>
          <a:xfrm>
            <a:off x="646111" y="452718"/>
            <a:ext cx="9404723" cy="845140"/>
          </a:xfrm>
        </p:spPr>
        <p:txBody>
          <a:bodyPr/>
          <a:lstStyle/>
          <a:p>
            <a:pPr algn="ctr"/>
            <a:r>
              <a:rPr lang="en-US" dirty="0">
                <a:latin typeface="Algerian" panose="04020705040A02060702" pitchFamily="82" charset="0"/>
                <a:cs typeface="Times New Roman" panose="02020603050405020304" pitchFamily="18" charset="0"/>
              </a:rPr>
              <a:t>Recommendations</a:t>
            </a:r>
            <a:endParaRPr lang="en-IN" dirty="0">
              <a:latin typeface="Algerian" panose="04020705040A02060702" pitchFamily="82"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2D05B57-936B-9EDD-C2EB-B49AD886D3D1}"/>
              </a:ext>
            </a:extLst>
          </p:cNvPr>
          <p:cNvSpPr>
            <a:spLocks noGrp="1"/>
          </p:cNvSpPr>
          <p:nvPr>
            <p:ph idx="1"/>
          </p:nvPr>
        </p:nvSpPr>
        <p:spPr>
          <a:xfrm>
            <a:off x="1103313" y="1494503"/>
            <a:ext cx="9800662" cy="5034116"/>
          </a:xfrm>
        </p:spPr>
        <p:txBody>
          <a:bodyPr>
            <a:normAutofit/>
          </a:bodyPr>
          <a:lstStyle/>
          <a:p>
            <a:pPr algn="just">
              <a:spcBef>
                <a:spcPts val="1800"/>
              </a:spcBef>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company should come up with strategies that aim at stocking and advertising seasonal products to maximize sales when the demand for these goods goes up.</a:t>
            </a:r>
          </a:p>
          <a:p>
            <a:pPr algn="just">
              <a:spcBef>
                <a:spcPts val="1800"/>
              </a:spcBef>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company should do a deeper analysis of products that are usually in high demand during low-sales months to come up with strategies for marketing these products.</a:t>
            </a:r>
          </a:p>
          <a:p>
            <a:pPr algn="just">
              <a:spcBef>
                <a:spcPts val="1800"/>
              </a:spcBef>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 deeper dive into the type of products and the revenue generated from these products for each region would be key in guiding region- specific marketing strategies.</a:t>
            </a:r>
          </a:p>
          <a:p>
            <a:pPr algn="just">
              <a:spcBef>
                <a:spcPts val="1800"/>
              </a:spcBef>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company should consider incentivizing top revenue-generating customers to strengthen the relationship with these customers.</a:t>
            </a:r>
          </a:p>
          <a:p>
            <a:pPr algn="just">
              <a:spcBef>
                <a:spcPts val="1800"/>
              </a:spcBef>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European Market has more potential for growth and the company should aim at strategies that will increase its market positioning in the region.</a:t>
            </a:r>
            <a:endParaRPr lang="en-IN" dirty="0">
              <a:latin typeface="Times New Roman" panose="02020603050405020304" pitchFamily="18" charset="0"/>
              <a:cs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33EF5C4E-CB06-AF17-6B7B-EA51D314A23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11117006" y="6253316"/>
            <a:ext cx="1074994" cy="604684"/>
          </a:xfrm>
          <a:prstGeom prst="rect">
            <a:avLst/>
          </a:prstGeom>
        </p:spPr>
      </p:pic>
    </p:spTree>
    <p:extLst>
      <p:ext uri="{BB962C8B-B14F-4D97-AF65-F5344CB8AC3E}">
        <p14:creationId xmlns:p14="http://schemas.microsoft.com/office/powerpoint/2010/main" val="273231388"/>
      </p:ext>
    </p:extLst>
  </p:cSld>
  <p:clrMapOvr>
    <a:masterClrMapping/>
  </p:clrMapOvr>
  <mc:AlternateContent xmlns:mc="http://schemas.openxmlformats.org/markup-compatibility/2006" xmlns:p14="http://schemas.microsoft.com/office/powerpoint/2010/main">
    <mc:Choice Requires="p14">
      <p:transition spd="slow" p14:dur="2000" advTm="64485"/>
    </mc:Choice>
    <mc:Fallback xmlns="">
      <p:transition spd="slow" advTm="64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42A4E-6E4C-FA11-5248-FEF6D75286D9}"/>
              </a:ext>
            </a:extLst>
          </p:cNvPr>
          <p:cNvSpPr>
            <a:spLocks noGrp="1"/>
          </p:cNvSpPr>
          <p:nvPr>
            <p:ph type="title"/>
          </p:nvPr>
        </p:nvSpPr>
        <p:spPr>
          <a:xfrm>
            <a:off x="646111" y="0"/>
            <a:ext cx="10808470" cy="6410632"/>
          </a:xfrm>
        </p:spPr>
        <p:txBody>
          <a:bodyPr/>
          <a:lstStyle/>
          <a:p>
            <a:pPr algn="ctr"/>
            <a:br>
              <a:rPr lang="en-US" sz="8000" b="1" dirty="0">
                <a:solidFill>
                  <a:schemeClr val="tx1"/>
                </a:solidFill>
                <a:latin typeface="Algerian" panose="04020705040A02060702" pitchFamily="82" charset="0"/>
                <a:cs typeface="Times New Roman" panose="02020603050405020304" pitchFamily="18" charset="0"/>
              </a:rPr>
            </a:br>
            <a:br>
              <a:rPr lang="en-US" sz="8000" b="1" dirty="0">
                <a:solidFill>
                  <a:schemeClr val="tx1"/>
                </a:solidFill>
                <a:latin typeface="Algerian" panose="04020705040A02060702" pitchFamily="82" charset="0"/>
                <a:cs typeface="Times New Roman" panose="02020603050405020304" pitchFamily="18" charset="0"/>
              </a:rPr>
            </a:br>
            <a:r>
              <a:rPr lang="en-US" sz="8000" b="1" dirty="0">
                <a:solidFill>
                  <a:schemeClr val="tx1"/>
                </a:solidFill>
                <a:latin typeface="Algerian" panose="04020705040A02060702" pitchFamily="82" charset="0"/>
                <a:cs typeface="Times New Roman" panose="02020603050405020304" pitchFamily="18" charset="0"/>
              </a:rPr>
              <a:t>THANK YOU</a:t>
            </a:r>
            <a:endParaRPr lang="en-IN" sz="8000" b="1" dirty="0">
              <a:solidFill>
                <a:schemeClr val="tx1"/>
              </a:solidFill>
              <a:latin typeface="Algerian" panose="04020705040A02060702" pitchFamily="82" charset="0"/>
              <a:cs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743D7F51-E7CE-1C5F-3ECF-540B9B5794C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11274322" y="6341806"/>
            <a:ext cx="917678" cy="516194"/>
          </a:xfrm>
          <a:prstGeom prst="rect">
            <a:avLst/>
          </a:prstGeom>
        </p:spPr>
      </p:pic>
    </p:spTree>
    <p:extLst>
      <p:ext uri="{BB962C8B-B14F-4D97-AF65-F5344CB8AC3E}">
        <p14:creationId xmlns:p14="http://schemas.microsoft.com/office/powerpoint/2010/main" val="3752204088"/>
      </p:ext>
    </p:extLst>
  </p:cSld>
  <p:clrMapOvr>
    <a:masterClrMapping/>
  </p:clrMapOvr>
  <mc:AlternateContent xmlns:mc="http://schemas.openxmlformats.org/markup-compatibility/2006" xmlns:p14="http://schemas.microsoft.com/office/powerpoint/2010/main">
    <mc:Choice Requires="p14">
      <p:transition spd="slow" p14:dur="2000" advTm="7625"/>
    </mc:Choice>
    <mc:Fallback xmlns="">
      <p:transition spd="slow" advTm="7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235</TotalTime>
  <Words>560</Words>
  <Application>Microsoft Office PowerPoint</Application>
  <PresentationFormat>Widescreen</PresentationFormat>
  <Paragraphs>30</Paragraphs>
  <Slides>8</Slides>
  <Notes>0</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Algerian</vt:lpstr>
      <vt:lpstr>Century Gothic</vt:lpstr>
      <vt:lpstr>Times New Roman</vt:lpstr>
      <vt:lpstr>Wingdings</vt:lpstr>
      <vt:lpstr>Wingdings 3</vt:lpstr>
      <vt:lpstr>Ion</vt:lpstr>
      <vt:lpstr>INTRODUCTION</vt:lpstr>
      <vt:lpstr>THOUGHT PROCESS</vt:lpstr>
      <vt:lpstr>PowerPoint Presentation</vt:lpstr>
      <vt:lpstr>PowerPoint Presentation</vt:lpstr>
      <vt:lpstr>PowerPoint Presentation</vt:lpstr>
      <vt:lpstr>PowerPoint Presentation</vt:lpstr>
      <vt:lpstr>Recommendations</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Rutuja Khot</dc:creator>
  <cp:lastModifiedBy>Rutuja Khot</cp:lastModifiedBy>
  <cp:revision>11</cp:revision>
  <dcterms:created xsi:type="dcterms:W3CDTF">2024-07-10T18:55:45Z</dcterms:created>
  <dcterms:modified xsi:type="dcterms:W3CDTF">2024-07-12T13:19:12Z</dcterms:modified>
</cp:coreProperties>
</file>

<file path=docProps/thumbnail.jpeg>
</file>